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8" r:id="rId2"/>
    <p:sldId id="259" r:id="rId3"/>
  </p:sldIdLst>
  <p:sldSz cx="5329238" cy="3779838"/>
  <p:notesSz cx="6858000" cy="9144000"/>
  <p:defaultTextStyle>
    <a:defPPr>
      <a:defRPr lang="cs-CZ"/>
    </a:defPPr>
    <a:lvl1pPr marL="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26017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520343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78051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1040687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30086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156103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182120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208137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FF33"/>
    <a:srgbClr val="31C1E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644" y="-84"/>
      </p:cViewPr>
      <p:guideLst>
        <p:guide orient="horz" pos="1191"/>
        <p:guide pos="167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0BCC73-22AD-46A9-B28B-93BA4E2AFA7B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685800"/>
            <a:ext cx="48323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18A901-9B83-4C8E-89A6-9F1402AD61E7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1pPr>
    <a:lvl2pPr marL="646229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2pPr>
    <a:lvl3pPr marL="1292458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3pPr>
    <a:lvl4pPr marL="1938687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4pPr>
    <a:lvl5pPr marL="2584916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5pPr>
    <a:lvl6pPr marL="3231145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6pPr>
    <a:lvl7pPr marL="3877374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7pPr>
    <a:lvl8pPr marL="4523603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8pPr>
    <a:lvl9pPr marL="5169832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1</a:t>
            </a:fld>
            <a:endParaRPr lang="cs-CZ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2</a:t>
            </a:fld>
            <a:endParaRPr lang="cs-CZ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399695" y="1174201"/>
            <a:ext cx="4529852" cy="81021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799387" y="2141908"/>
            <a:ext cx="3730467" cy="96596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601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203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805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406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3008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610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212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813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3863698" y="151370"/>
            <a:ext cx="1199079" cy="3225112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266462" y="151370"/>
            <a:ext cx="3508416" cy="3225112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20974" y="2428897"/>
            <a:ext cx="4529852" cy="750717"/>
          </a:xfrm>
        </p:spPr>
        <p:txBody>
          <a:bodyPr anchor="t"/>
          <a:lstStyle>
            <a:lvl1pPr algn="l">
              <a:defRPr sz="23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20974" y="1602058"/>
            <a:ext cx="4529852" cy="826839"/>
          </a:xfrm>
        </p:spPr>
        <p:txBody>
          <a:bodyPr anchor="b"/>
          <a:lstStyle>
            <a:lvl1pPr marL="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1pPr>
            <a:lvl2pPr marL="260172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20343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8051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4pPr>
            <a:lvl5pPr marL="104068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5pPr>
            <a:lvl6pPr marL="130086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6pPr>
            <a:lvl7pPr marL="156103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7pPr>
            <a:lvl8pPr marL="1821202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8pPr>
            <a:lvl9pPr marL="208137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266463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709031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5" y="846089"/>
            <a:ext cx="2354671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66465" y="1198699"/>
            <a:ext cx="2354671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2707179" y="846089"/>
            <a:ext cx="2355597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2707179" y="1198699"/>
            <a:ext cx="2355597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66464" y="150493"/>
            <a:ext cx="1753283" cy="640474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083585" y="150495"/>
            <a:ext cx="2979191" cy="322598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266464" y="790967"/>
            <a:ext cx="1753283" cy="258551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044569" y="2645888"/>
            <a:ext cx="3197543" cy="312362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044569" y="337737"/>
            <a:ext cx="3197543" cy="2267903"/>
          </a:xfrm>
        </p:spPr>
        <p:txBody>
          <a:bodyPr/>
          <a:lstStyle>
            <a:lvl1pPr marL="0" indent="0">
              <a:buNone/>
              <a:defRPr sz="1800"/>
            </a:lvl1pPr>
            <a:lvl2pPr marL="260172" indent="0">
              <a:buNone/>
              <a:defRPr sz="1600"/>
            </a:lvl2pPr>
            <a:lvl3pPr marL="520343" indent="0">
              <a:buNone/>
              <a:defRPr sz="1400"/>
            </a:lvl3pPr>
            <a:lvl4pPr marL="780515" indent="0">
              <a:buNone/>
              <a:defRPr sz="1100"/>
            </a:lvl4pPr>
            <a:lvl5pPr marL="1040687" indent="0">
              <a:buNone/>
              <a:defRPr sz="1100"/>
            </a:lvl5pPr>
            <a:lvl6pPr marL="1300860" indent="0">
              <a:buNone/>
              <a:defRPr sz="1100"/>
            </a:lvl6pPr>
            <a:lvl7pPr marL="1561030" indent="0">
              <a:buNone/>
              <a:defRPr sz="1100"/>
            </a:lvl7pPr>
            <a:lvl8pPr marL="1821202" indent="0">
              <a:buNone/>
              <a:defRPr sz="1100"/>
            </a:lvl8pPr>
            <a:lvl9pPr marL="2081375" indent="0">
              <a:buNone/>
              <a:defRPr sz="11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044569" y="2958250"/>
            <a:ext cx="3197543" cy="44360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266463" y="151370"/>
            <a:ext cx="4796315" cy="629973"/>
          </a:xfrm>
          <a:prstGeom prst="rect">
            <a:avLst/>
          </a:prstGeom>
        </p:spPr>
        <p:txBody>
          <a:bodyPr vert="horz" lIns="52035" tIns="26018" rIns="52035" bIns="26018" rtlCol="0" anchor="ctr">
            <a:normAutofit/>
          </a:bodyPr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3" y="881964"/>
            <a:ext cx="4796315" cy="2494518"/>
          </a:xfrm>
          <a:prstGeom prst="rect">
            <a:avLst/>
          </a:prstGeom>
        </p:spPr>
        <p:txBody>
          <a:bodyPr vert="horz" lIns="52035" tIns="26018" rIns="52035" bIns="26018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266463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l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1820824" y="3503350"/>
            <a:ext cx="1687593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ct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3819289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20343" rtl="0" eaLnBrk="1" latinLnBrk="0" hangingPunct="1">
        <a:spcBef>
          <a:spcPct val="0"/>
        </a:spcBef>
        <a:buNone/>
        <a:defRPr sz="2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5129" indent="-195129" algn="l" defTabSz="520343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22780" indent="-162608" algn="l" defTabSz="520343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5043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10602" indent="-130086" algn="l" defTabSz="520343" rtl="0" eaLnBrk="1" latinLnBrk="0" hangingPunct="1">
        <a:spcBef>
          <a:spcPct val="20000"/>
        </a:spcBef>
        <a:buFont typeface="Arial" pitchFamily="34" charset="0"/>
        <a:buChar char="–"/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70773" indent="-130086" algn="l" defTabSz="520343" rtl="0" eaLnBrk="1" latinLnBrk="0" hangingPunct="1">
        <a:spcBef>
          <a:spcPct val="20000"/>
        </a:spcBef>
        <a:buFont typeface="Arial" pitchFamily="34" charset="0"/>
        <a:buChar char="»"/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430945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91117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951288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21146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6017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20343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8051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40687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30086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56103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82120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08137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 se nazývají světločivné buňky umožňující barevné vidění?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tyčinky    b) </a:t>
            </a:r>
            <a:r>
              <a:rPr lang="cs-CZ" dirty="0" err="1" smtClean="0">
                <a:solidFill>
                  <a:schemeClr val="tx1"/>
                </a:solidFill>
              </a:rPr>
              <a:t>kolorky</a:t>
            </a:r>
            <a:r>
              <a:rPr lang="cs-CZ" dirty="0" smtClean="0">
                <a:solidFill>
                  <a:schemeClr val="tx1"/>
                </a:solidFill>
              </a:rPr>
              <a:t>    c) pestřenky    d) čípky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Kde v těle bys hledal(a) brzlík?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v dutině břišní vedle žaludku    b) v krku </a:t>
            </a:r>
            <a:r>
              <a:rPr lang="cs-CZ" dirty="0" smtClean="0">
                <a:solidFill>
                  <a:schemeClr val="tx1"/>
                </a:solidFill>
              </a:rPr>
              <a:t>nad</a:t>
            </a:r>
            <a:r>
              <a:rPr lang="cs-CZ" dirty="0" smtClean="0">
                <a:solidFill>
                  <a:schemeClr val="tx1"/>
                </a:solidFill>
              </a:rPr>
              <a:t> </a:t>
            </a:r>
            <a:r>
              <a:rPr lang="cs-CZ" dirty="0" smtClean="0">
                <a:solidFill>
                  <a:schemeClr val="tx1"/>
                </a:solidFill>
              </a:rPr>
              <a:t>štítnou žlázou    c) v hlavě pod koncovým mozkem    d) v hrudníku nad srdcem  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Co je to </a:t>
            </a:r>
            <a:r>
              <a:rPr lang="cs-CZ" b="1" dirty="0" err="1" smtClean="0">
                <a:solidFill>
                  <a:schemeClr val="tx1"/>
                </a:solidFill>
              </a:rPr>
              <a:t>hlezno</a:t>
            </a:r>
            <a:r>
              <a:rPr lang="cs-CZ" b="1" dirty="0" smtClean="0">
                <a:solidFill>
                  <a:schemeClr val="tx1"/>
                </a:solidFill>
              </a:rPr>
              <a:t>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kloub tvořený kostí hlezenní, holenní a lýtkovou    b) jiný (synonymický) výraz pro koleno    c) odborný termín pro brňavku    d) pozůstatek zakrnělého ocasu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 se nazývá ženská pohlavní buňka?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sperma    b) ovoid    c) </a:t>
            </a:r>
            <a:r>
              <a:rPr lang="cs-CZ" dirty="0" err="1" smtClean="0">
                <a:solidFill>
                  <a:schemeClr val="tx1"/>
                </a:solidFill>
              </a:rPr>
              <a:t>ovikulum</a:t>
            </a:r>
            <a:r>
              <a:rPr lang="cs-CZ" dirty="0" smtClean="0">
                <a:solidFill>
                  <a:schemeClr val="tx1"/>
                </a:solidFill>
              </a:rPr>
              <a:t>    d) vajíčko 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Kolik zubů má úplný chrup dospělého člověka?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32    b) 20    c) 44    d) 54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92851" y="103969"/>
            <a:ext cx="214314" cy="214314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 smtClean="0">
                <a:solidFill>
                  <a:schemeClr val="tx1"/>
                </a:solidFill>
              </a:rPr>
              <a:t>3</a:t>
            </a:r>
            <a:endParaRPr lang="cs-CZ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 se nazývají světločivné buňky umožňující barevné vidění?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tyčinky    b) </a:t>
            </a:r>
            <a:r>
              <a:rPr lang="cs-CZ" dirty="0" err="1" smtClean="0">
                <a:solidFill>
                  <a:schemeClr val="tx1"/>
                </a:solidFill>
              </a:rPr>
              <a:t>kolorky</a:t>
            </a:r>
            <a:r>
              <a:rPr lang="cs-CZ" dirty="0" smtClean="0">
                <a:solidFill>
                  <a:schemeClr val="tx1"/>
                </a:solidFill>
              </a:rPr>
              <a:t>    c) pestřenky    d) </a:t>
            </a:r>
            <a:r>
              <a:rPr lang="cs-CZ" b="1" u="sng" dirty="0" smtClean="0">
                <a:solidFill>
                  <a:schemeClr val="tx1"/>
                </a:solidFill>
              </a:rPr>
              <a:t>čípky</a:t>
            </a:r>
            <a:endParaRPr lang="cs-CZ" b="1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Kde v těle bys hledal(a) brzlík?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v dutině břišní vedle žaludku    b) v </a:t>
            </a:r>
            <a:r>
              <a:rPr lang="cs-CZ" smtClean="0">
                <a:solidFill>
                  <a:schemeClr val="tx1"/>
                </a:solidFill>
              </a:rPr>
              <a:t>krku </a:t>
            </a:r>
            <a:r>
              <a:rPr lang="cs-CZ" smtClean="0">
                <a:solidFill>
                  <a:schemeClr val="tx1"/>
                </a:solidFill>
              </a:rPr>
              <a:t>nad</a:t>
            </a:r>
            <a:r>
              <a:rPr lang="cs-CZ" smtClean="0">
                <a:solidFill>
                  <a:schemeClr val="tx1"/>
                </a:solidFill>
              </a:rPr>
              <a:t> </a:t>
            </a:r>
            <a:r>
              <a:rPr lang="cs-CZ" dirty="0" smtClean="0">
                <a:solidFill>
                  <a:schemeClr val="tx1"/>
                </a:solidFill>
              </a:rPr>
              <a:t>štítnou žlázou    c) v hlavě pod koncovým mozkem    d) </a:t>
            </a:r>
            <a:r>
              <a:rPr lang="cs-CZ" b="1" u="sng" dirty="0" smtClean="0">
                <a:solidFill>
                  <a:schemeClr val="tx1"/>
                </a:solidFill>
              </a:rPr>
              <a:t>v hrudníku nad srdcem</a:t>
            </a:r>
            <a:r>
              <a:rPr lang="cs-CZ" b="1" dirty="0" smtClean="0">
                <a:solidFill>
                  <a:schemeClr val="tx1"/>
                </a:solidFill>
              </a:rPr>
              <a:t>  </a:t>
            </a:r>
            <a:endParaRPr lang="cs-CZ" b="1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Co je to </a:t>
            </a:r>
            <a:r>
              <a:rPr lang="cs-CZ" b="1" dirty="0" err="1" smtClean="0">
                <a:solidFill>
                  <a:schemeClr val="tx1"/>
                </a:solidFill>
              </a:rPr>
              <a:t>hlezno</a:t>
            </a:r>
            <a:r>
              <a:rPr lang="cs-CZ" b="1" dirty="0" smtClean="0">
                <a:solidFill>
                  <a:schemeClr val="tx1"/>
                </a:solidFill>
              </a:rPr>
              <a:t>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</a:t>
            </a:r>
            <a:r>
              <a:rPr lang="cs-CZ" b="1" u="sng" dirty="0" smtClean="0">
                <a:solidFill>
                  <a:schemeClr val="tx1"/>
                </a:solidFill>
              </a:rPr>
              <a:t>kloub tvořený kostí hlezenní, holenní a lýtkovou</a:t>
            </a:r>
            <a:r>
              <a:rPr lang="cs-CZ" b="1" dirty="0" smtClean="0">
                <a:solidFill>
                  <a:schemeClr val="tx1"/>
                </a:solidFill>
              </a:rPr>
              <a:t>    </a:t>
            </a:r>
            <a:r>
              <a:rPr lang="cs-CZ" dirty="0" smtClean="0">
                <a:solidFill>
                  <a:schemeClr val="tx1"/>
                </a:solidFill>
              </a:rPr>
              <a:t>b) jiný (synonymický) výraz pro koleno    c) odborný termín pro brňavku    d) pozůstatek zakrnělého ocasu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 se nazývá ženská pohlavní buňka?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sperma    b) ovoid    c) </a:t>
            </a:r>
            <a:r>
              <a:rPr lang="cs-CZ" dirty="0" err="1" smtClean="0">
                <a:solidFill>
                  <a:schemeClr val="tx1"/>
                </a:solidFill>
              </a:rPr>
              <a:t>ovikulum</a:t>
            </a:r>
            <a:r>
              <a:rPr lang="cs-CZ" dirty="0" smtClean="0">
                <a:solidFill>
                  <a:schemeClr val="tx1"/>
                </a:solidFill>
              </a:rPr>
              <a:t>    d) </a:t>
            </a:r>
            <a:r>
              <a:rPr lang="cs-CZ" b="1" u="sng" dirty="0" smtClean="0">
                <a:solidFill>
                  <a:schemeClr val="tx1"/>
                </a:solidFill>
              </a:rPr>
              <a:t>vajíčko</a:t>
            </a:r>
            <a:r>
              <a:rPr lang="cs-CZ" b="1" dirty="0" smtClean="0">
                <a:solidFill>
                  <a:schemeClr val="tx1"/>
                </a:solidFill>
              </a:rPr>
              <a:t> </a:t>
            </a:r>
            <a:endParaRPr lang="cs-CZ" b="1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Kolik zubů má úplný chrup dospělého člověka?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</a:t>
            </a:r>
            <a:r>
              <a:rPr lang="cs-CZ" b="1" u="sng" dirty="0" smtClean="0">
                <a:solidFill>
                  <a:schemeClr val="tx1"/>
                </a:solidFill>
              </a:rPr>
              <a:t>32</a:t>
            </a:r>
            <a:r>
              <a:rPr lang="cs-CZ" dirty="0" smtClean="0">
                <a:solidFill>
                  <a:schemeClr val="tx1"/>
                </a:solidFill>
              </a:rPr>
              <a:t>    b) 20    c) 44    d) 54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0" y="0"/>
            <a:ext cx="5329238" cy="3779838"/>
          </a:xfrm>
          <a:prstGeom prst="frame">
            <a:avLst>
              <a:gd name="adj1" fmla="val 1589"/>
            </a:avLst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515</TotalTime>
  <Words>155</Words>
  <Application>Microsoft Office PowerPoint</Application>
  <PresentationFormat>Vlastní</PresentationFormat>
  <Paragraphs>33</Paragraphs>
  <Slides>2</Slides>
  <Notes>2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2</vt:i4>
      </vt:variant>
    </vt:vector>
  </HeadingPairs>
  <TitlesOfParts>
    <vt:vector size="3" baseType="lpstr">
      <vt:lpstr>Motiv sady Office</vt:lpstr>
      <vt:lpstr>Snímek 1</vt:lpstr>
      <vt:lpstr>Snímek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Snímek 1</dc:title>
  <dc:creator>Radka</dc:creator>
  <cp:lastModifiedBy>Radka Marta Dvořáková</cp:lastModifiedBy>
  <cp:revision>29</cp:revision>
  <dcterms:created xsi:type="dcterms:W3CDTF">2014-09-04T06:50:31Z</dcterms:created>
  <dcterms:modified xsi:type="dcterms:W3CDTF">2015-01-31T08:54:03Z</dcterms:modified>
</cp:coreProperties>
</file>

<file path=docProps/thumbnail.jpeg>
</file>